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1862" r:id="rId3"/>
    <p:sldId id="1863" r:id="rId4"/>
    <p:sldId id="1864" r:id="rId5"/>
    <p:sldId id="1865" r:id="rId6"/>
    <p:sldId id="1871" r:id="rId7"/>
    <p:sldId id="1869" r:id="rId8"/>
    <p:sldId id="1870" r:id="rId9"/>
    <p:sldId id="1866" r:id="rId10"/>
  </p:sldIdLst>
  <p:sldSz cx="12192000" cy="6858000"/>
  <p:notesSz cx="6735763" cy="98663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0" roundtripDataSignature="AMtx7mi93CENDtLfBBjnH8khBGBU/Tz8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0104"/>
    <a:srgbClr val="2F0B98"/>
    <a:srgbClr val="4418EB"/>
    <a:srgbClr val="F9CC0C"/>
    <a:srgbClr val="3E15D6"/>
    <a:srgbClr val="025FAB"/>
    <a:srgbClr val="FFFFFF"/>
    <a:srgbClr val="D0E1ED"/>
    <a:srgbClr val="0000FF"/>
    <a:srgbClr val="6600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AFA909-7838-41C2-A157-8FF6BAAB369A}">
  <a:tblStyle styleId="{A6AFA909-7838-41C2-A157-8FF6BAAB36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81" autoAdjust="0"/>
    <p:restoredTop sz="96271"/>
  </p:normalViewPr>
  <p:slideViewPr>
    <p:cSldViewPr snapToGrid="0">
      <p:cViewPr varScale="1">
        <p:scale>
          <a:sx n="115" d="100"/>
          <a:sy n="115" d="100"/>
        </p:scale>
        <p:origin x="1000" y="19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8" d="100"/>
          <a:sy n="48" d="100"/>
        </p:scale>
        <p:origin x="20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40" Type="http://customschemas.google.com/relationships/presentationmetadata" Target="metadata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CF7E89F0-3F8F-4919-802B-AB27524A40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85537F4-BC2E-4EE8-BD5E-957AEDA6D5C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CF16F2-72BF-45B3-8E3B-B7DE4D81E25B}" type="datetimeFigureOut">
              <a:rPr kumimoji="1" lang="ja-JP" altLang="en-US" smtClean="0"/>
              <a:t>2025/3/21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3D11CFC-120E-4EE5-9D88-1DE5FC8CEDD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1CE4DD4-8718-42F3-BCC6-1E3118497AC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8D825B-6816-4EEE-911D-43A29605CF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167141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19413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625" tIns="45300" rIns="90625" bIns="453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14763" y="0"/>
            <a:ext cx="2919412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625" tIns="45300" rIns="90625" bIns="453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82550" y="741363"/>
            <a:ext cx="6570663" cy="36972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3100" y="4686300"/>
            <a:ext cx="5389563" cy="444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625" tIns="45300" rIns="90625" bIns="453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371013"/>
            <a:ext cx="2919413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625" tIns="45300" rIns="90625" bIns="453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14763" y="9371013"/>
            <a:ext cx="2919412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625" tIns="45300" rIns="90625" bIns="453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9d778e94f1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11163" y="1235075"/>
            <a:ext cx="5913437" cy="3327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" name="Google Shape;29;g9d778e94f1_0_121:notes"/>
          <p:cNvSpPr txBox="1">
            <a:spLocks noGrp="1"/>
          </p:cNvSpPr>
          <p:nvPr>
            <p:ph type="body" idx="1"/>
          </p:nvPr>
        </p:nvSpPr>
        <p:spPr>
          <a:xfrm>
            <a:off x="673576" y="4748158"/>
            <a:ext cx="5388600" cy="3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00" tIns="46000" rIns="92000" bIns="46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FM: https://</a:t>
            </a:r>
            <a:r>
              <a:rPr kumimoji="1" lang="en-US" altLang="ja-JP" dirty="0" err="1"/>
              <a:t>atmarkit.itmedia.co.jp</a:t>
            </a:r>
            <a:r>
              <a:rPr kumimoji="1" lang="en-US" altLang="ja-JP" dirty="0"/>
              <a:t>/</a:t>
            </a:r>
            <a:r>
              <a:rPr kumimoji="1" lang="en-US" altLang="ja-JP" dirty="0" err="1"/>
              <a:t>ait</a:t>
            </a:r>
            <a:r>
              <a:rPr kumimoji="1" lang="en-US" altLang="ja-JP" dirty="0"/>
              <a:t>/articles/2302/27/news014.html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3516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表紙" preserve="1">
  <p:cSld name="1_表紙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5"/>
          <p:cNvSpPr txBox="1">
            <a:spLocks noGrp="1"/>
          </p:cNvSpPr>
          <p:nvPr>
            <p:ph type="body" idx="1"/>
          </p:nvPr>
        </p:nvSpPr>
        <p:spPr>
          <a:xfrm>
            <a:off x="419312" y="3122284"/>
            <a:ext cx="8385940" cy="613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spAutoFit/>
          </a:bodyPr>
          <a:lstStyle>
            <a:lvl1pPr marL="457212" marR="0" lvl="0" indent="-228606" algn="l">
              <a:lnSpc>
                <a:spcPct val="90000"/>
              </a:lnSpc>
              <a:spcBef>
                <a:spcPts val="813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8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Yu Gothic UI" panose="020B0500000000000000" pitchFamily="34" charset="-128"/>
                <a:sym typeface="M PLUS 1p"/>
              </a:defRPr>
            </a:lvl1pPr>
            <a:lvl2pPr marL="914423" marR="0" lvl="1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9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34" marR="0" lvl="2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46" marR="0" lvl="3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57" marR="0" lvl="4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69" marR="0" lvl="5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80" marR="0" lvl="6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91" marR="0" lvl="7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903" marR="0" lvl="8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4" name="Google Shape;14;p25"/>
          <p:cNvSpPr txBox="1">
            <a:spLocks noGrp="1"/>
          </p:cNvSpPr>
          <p:nvPr>
            <p:ph type="body" idx="2"/>
          </p:nvPr>
        </p:nvSpPr>
        <p:spPr>
          <a:xfrm>
            <a:off x="419312" y="779356"/>
            <a:ext cx="3238494" cy="613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spAutoFit/>
          </a:bodyPr>
          <a:lstStyle>
            <a:lvl1pPr marL="457212" marR="0" lvl="0" indent="-228606" algn="l">
              <a:lnSpc>
                <a:spcPct val="90000"/>
              </a:lnSpc>
              <a:spcBef>
                <a:spcPts val="81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8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Yu Gothic UI" panose="020B0500000000000000" pitchFamily="34" charset="-128"/>
                <a:sym typeface="M PLUS 1p"/>
              </a:defRPr>
            </a:lvl1pPr>
            <a:lvl2pPr marL="914423" marR="0" lvl="1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34" marR="0" lvl="2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46" marR="0" lvl="3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57" marR="0" lvl="4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69" marR="0" lvl="5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80" marR="0" lvl="6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91" marR="0" lvl="7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903" marR="0" lvl="8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" name="直角三角形 1">
            <a:extLst>
              <a:ext uri="{FF2B5EF4-FFF2-40B4-BE49-F238E27FC236}">
                <a16:creationId xmlns:a16="http://schemas.microsoft.com/office/drawing/2014/main" id="{51A9FBD6-97DA-E848-8239-3D0FD27A1033}"/>
              </a:ext>
            </a:extLst>
          </p:cNvPr>
          <p:cNvSpPr/>
          <p:nvPr userDrawn="1"/>
        </p:nvSpPr>
        <p:spPr>
          <a:xfrm flipH="1">
            <a:off x="8088470" y="3429000"/>
            <a:ext cx="4103529" cy="3429001"/>
          </a:xfrm>
          <a:prstGeom prst="rtTriangle">
            <a:avLst/>
          </a:prstGeom>
          <a:solidFill>
            <a:srgbClr val="441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0" i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CEB2E02-F015-1846-B731-4698E136047A}"/>
              </a:ext>
            </a:extLst>
          </p:cNvPr>
          <p:cNvSpPr txBox="1"/>
          <p:nvPr userDrawn="1"/>
        </p:nvSpPr>
        <p:spPr bwMode="auto">
          <a:xfrm>
            <a:off x="180052" y="6234963"/>
            <a:ext cx="4993604" cy="584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4" tIns="45717" rIns="91434" bIns="45717" rtlCol="0">
            <a:spAutoFit/>
          </a:bodyPr>
          <a:lstStyle/>
          <a:p>
            <a:pPr eaLnBrk="1" hangingPunct="1"/>
            <a:r>
              <a:rPr lang="ja-JP" altLang="en-US" sz="8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・本資料は弊社の許可無く対外的に参照・配布しないようお願い申し上げます。</a:t>
            </a:r>
            <a:endParaRPr kumimoji="1" lang="en-US" altLang="ja-JP" sz="800" b="0" i="0" dirty="0">
              <a:solidFill>
                <a:schemeClr val="tx1">
                  <a:lumMod val="65000"/>
                  <a:lumOff val="3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Meiryo UI" panose="020B0604030504040204" pitchFamily="50" charset="-128"/>
            </a:endParaRPr>
          </a:p>
          <a:p>
            <a:pPr eaLnBrk="1" hangingPunct="1"/>
            <a:r>
              <a:rPr lang="ja-JP" altLang="en-US" sz="8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・本資料は機密情報を含む社外秘の資料です。 取り扱いにご注意ください</a:t>
            </a:r>
            <a:r>
              <a:rPr lang="ja-JP" altLang="en-US" sz="800" b="0" i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。 </a:t>
            </a:r>
            <a:br>
              <a:rPr lang="en-US" altLang="ja-JP" sz="8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</a:br>
            <a:r>
              <a:rPr lang="ja-JP" altLang="en-US" sz="800" b="0" i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・本資料記載の機能は開発中の機能が含まれる場合があり、それらは予告なく変更される場合があります。</a:t>
            </a:r>
            <a:endParaRPr lang="en-US" altLang="ja-JP" sz="800" b="0" i="0" dirty="0">
              <a:solidFill>
                <a:schemeClr val="tx1">
                  <a:lumMod val="65000"/>
                  <a:lumOff val="3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Meiryo UI" panose="020B0604030504040204" pitchFamily="50" charset="-128"/>
            </a:endParaRPr>
          </a:p>
          <a:p>
            <a:pPr eaLnBrk="1" hangingPunct="1"/>
            <a:r>
              <a:rPr lang="ja-JP" altLang="en-US" sz="800" b="0" i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・</a:t>
            </a:r>
            <a:r>
              <a:rPr lang="ja-JP" altLang="en-US" sz="8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本資料に含まれる社名、製品名、サービス名、ロゴマークは、各社の商標または登録商標です。</a:t>
            </a:r>
            <a:endParaRPr kumimoji="1" lang="ja-JP" altLang="en-US" sz="800" b="0" i="0" dirty="0">
              <a:solidFill>
                <a:schemeClr val="tx1">
                  <a:lumMod val="65000"/>
                  <a:lumOff val="3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Meiryo UI" panose="020B0604030504040204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3E8F7C6-6CA5-514F-9AB5-B53475349A35}"/>
              </a:ext>
            </a:extLst>
          </p:cNvPr>
          <p:cNvSpPr txBox="1"/>
          <p:nvPr userDrawn="1"/>
        </p:nvSpPr>
        <p:spPr>
          <a:xfrm>
            <a:off x="10435910" y="132833"/>
            <a:ext cx="1622738" cy="31533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lIns="108000" tIns="36000" rIns="108000" bIns="36000" rtlCol="0" anchor="ctr" anchorCtr="0">
            <a:spAutoFit/>
          </a:bodyPr>
          <a:lstStyle/>
          <a:p>
            <a:pPr algn="ctr">
              <a:lnSpc>
                <a:spcPts val="2100"/>
              </a:lnSpc>
            </a:pPr>
            <a:r>
              <a:rPr kumimoji="1" lang="en-US" altLang="ja-JP" b="0" i="0" dirty="0">
                <a:solidFill>
                  <a:srgbClr val="C0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CONFIDENTIAL</a:t>
            </a:r>
            <a:endParaRPr kumimoji="1" lang="ja-JP" altLang="en-US" b="0" i="0">
              <a:solidFill>
                <a:srgbClr val="C00000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pic>
        <p:nvPicPr>
          <p:cNvPr id="4" name="図 3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425453B8-B52E-F77A-4172-87CA7805DF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82539" y="5957160"/>
            <a:ext cx="2533374" cy="57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4179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表紙" preserve="1" userDrawn="1">
  <p:cSld name="1_表紙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 descr="水 が含まれている画像&#10;&#10;自動的に生成された説明">
            <a:extLst>
              <a:ext uri="{FF2B5EF4-FFF2-40B4-BE49-F238E27FC236}">
                <a16:creationId xmlns:a16="http://schemas.microsoft.com/office/drawing/2014/main" id="{9595A2A6-1C9A-B5EB-D8F4-F15496B5BA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00C6859-AF34-ECFE-6C58-D66AE6BBCAB6}"/>
              </a:ext>
            </a:extLst>
          </p:cNvPr>
          <p:cNvSpPr/>
          <p:nvPr userDrawn="1"/>
        </p:nvSpPr>
        <p:spPr>
          <a:xfrm>
            <a:off x="-3777" y="0"/>
            <a:ext cx="768473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28E8518-3720-3363-B5CF-A33F2B0CEF9C}"/>
              </a:ext>
            </a:extLst>
          </p:cNvPr>
          <p:cNvSpPr txBox="1"/>
          <p:nvPr userDrawn="1"/>
        </p:nvSpPr>
        <p:spPr bwMode="auto">
          <a:xfrm>
            <a:off x="180052" y="6402230"/>
            <a:ext cx="4993604" cy="338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4" tIns="45717" rIns="91434" bIns="45717" rtlCol="0">
            <a:spAutoFit/>
          </a:bodyPr>
          <a:lstStyle/>
          <a:p>
            <a:pPr eaLnBrk="1" hangingPunct="1"/>
            <a:r>
              <a:rPr lang="ja-JP" altLang="en-US" sz="800" b="0" i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・本資料記載の機能は開発中の機能が含まれる場合があり、それらは予告なく変更される場合があります。</a:t>
            </a:r>
            <a:endParaRPr lang="en-US" altLang="ja-JP" sz="800" b="0" i="0" dirty="0">
              <a:solidFill>
                <a:schemeClr val="tx1">
                  <a:lumMod val="65000"/>
                  <a:lumOff val="3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Meiryo UI" panose="020B0604030504040204" pitchFamily="50" charset="-128"/>
            </a:endParaRPr>
          </a:p>
          <a:p>
            <a:pPr eaLnBrk="1" hangingPunct="1"/>
            <a:r>
              <a:rPr lang="ja-JP" altLang="en-US" sz="800" b="0" i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・</a:t>
            </a:r>
            <a:r>
              <a:rPr lang="ja-JP" altLang="en-US" sz="8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本資料に含まれる社名、製品名、サービス名、ロゴマークは、各社の商標または登録商標です。</a:t>
            </a:r>
            <a:endParaRPr kumimoji="1" lang="ja-JP" altLang="en-US" sz="800" b="0" i="0" dirty="0">
              <a:solidFill>
                <a:schemeClr val="tx1">
                  <a:lumMod val="65000"/>
                  <a:lumOff val="3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Meiryo UI" panose="020B0604030504040204" pitchFamily="50" charset="-128"/>
            </a:endParaRPr>
          </a:p>
        </p:txBody>
      </p:sp>
      <p:sp>
        <p:nvSpPr>
          <p:cNvPr id="3" name="Google Shape;13;p25">
            <a:extLst>
              <a:ext uri="{FF2B5EF4-FFF2-40B4-BE49-F238E27FC236}">
                <a16:creationId xmlns:a16="http://schemas.microsoft.com/office/drawing/2014/main" id="{815A164D-5E07-69EB-51F1-1C1DF28BE2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9312" y="3122284"/>
            <a:ext cx="8385940" cy="613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spAutoFit/>
          </a:bodyPr>
          <a:lstStyle>
            <a:lvl1pPr marL="457212" marR="0" lvl="0" indent="-228606" algn="l">
              <a:lnSpc>
                <a:spcPct val="90000"/>
              </a:lnSpc>
              <a:spcBef>
                <a:spcPts val="813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8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Yu Gothic UI" panose="020B0500000000000000" pitchFamily="34" charset="-128"/>
                <a:sym typeface="M PLUS 1p"/>
              </a:defRPr>
            </a:lvl1pPr>
            <a:lvl2pPr marL="914423" marR="0" lvl="1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9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34" marR="0" lvl="2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46" marR="0" lvl="3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57" marR="0" lvl="4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69" marR="0" lvl="5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80" marR="0" lvl="6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91" marR="0" lvl="7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903" marR="0" lvl="8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5" name="Google Shape;14;p25">
            <a:extLst>
              <a:ext uri="{FF2B5EF4-FFF2-40B4-BE49-F238E27FC236}">
                <a16:creationId xmlns:a16="http://schemas.microsoft.com/office/drawing/2014/main" id="{184C3C97-18ED-23C5-D940-B7EA02E48C1D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19312" y="779356"/>
            <a:ext cx="3238494" cy="613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spAutoFit/>
          </a:bodyPr>
          <a:lstStyle>
            <a:lvl1pPr marL="457212" marR="0" lvl="0" indent="-228606" algn="l">
              <a:lnSpc>
                <a:spcPct val="90000"/>
              </a:lnSpc>
              <a:spcBef>
                <a:spcPts val="81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8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Yu Gothic UI" panose="020B0500000000000000" pitchFamily="34" charset="-128"/>
                <a:sym typeface="M PLUS 1p"/>
              </a:defRPr>
            </a:lvl1pPr>
            <a:lvl2pPr marL="914423" marR="0" lvl="1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34" marR="0" lvl="2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46" marR="0" lvl="3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57" marR="0" lvl="4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69" marR="0" lvl="5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80" marR="0" lvl="6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91" marR="0" lvl="7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903" marR="0" lvl="8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pic>
        <p:nvPicPr>
          <p:cNvPr id="10" name="図 9" descr="黒い背景に白い文字がある&#10;&#10;低い精度で自動的に生成された説明">
            <a:extLst>
              <a:ext uri="{FF2B5EF4-FFF2-40B4-BE49-F238E27FC236}">
                <a16:creationId xmlns:a16="http://schemas.microsoft.com/office/drawing/2014/main" id="{73396987-6DC0-79C9-344E-EB4E0C01232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60188" y="187784"/>
            <a:ext cx="2673638" cy="62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15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表紙" preserve="1" userDrawn="1">
  <p:cSld name="1_表紙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1E817270-DF37-5CF1-9B38-6013D1F454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74526" y="0"/>
            <a:ext cx="4517246" cy="6858000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CEB2E02-F015-1846-B731-4698E136047A}"/>
              </a:ext>
            </a:extLst>
          </p:cNvPr>
          <p:cNvSpPr txBox="1"/>
          <p:nvPr userDrawn="1"/>
        </p:nvSpPr>
        <p:spPr bwMode="auto">
          <a:xfrm>
            <a:off x="180052" y="6402230"/>
            <a:ext cx="4993604" cy="338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4" tIns="45717" rIns="91434" bIns="45717" rtlCol="0">
            <a:spAutoFit/>
          </a:bodyPr>
          <a:lstStyle/>
          <a:p>
            <a:pPr eaLnBrk="1" hangingPunct="1"/>
            <a:r>
              <a:rPr lang="ja-JP" altLang="en-US" sz="800" b="0" i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・本資料記載の機能は開発中の機能が含まれる場合があり、それらは予告なく変更される場合があります。</a:t>
            </a:r>
            <a:endParaRPr lang="en-US" altLang="ja-JP" sz="800" b="0" i="0" dirty="0">
              <a:solidFill>
                <a:schemeClr val="tx1">
                  <a:lumMod val="65000"/>
                  <a:lumOff val="3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Meiryo UI" panose="020B0604030504040204" pitchFamily="50" charset="-128"/>
            </a:endParaRPr>
          </a:p>
          <a:p>
            <a:pPr eaLnBrk="1" hangingPunct="1"/>
            <a:r>
              <a:rPr lang="ja-JP" altLang="en-US" sz="800" b="0" i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・</a:t>
            </a:r>
            <a:r>
              <a:rPr lang="ja-JP" altLang="en-US" sz="80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 UI" panose="020B0604030504040204" pitchFamily="50" charset="-128"/>
              </a:rPr>
              <a:t>本資料に含まれる社名、製品名、サービス名、ロゴマークは、各社の商標または登録商標です。</a:t>
            </a:r>
            <a:endParaRPr kumimoji="1" lang="ja-JP" altLang="en-US" sz="800" b="0" i="0" dirty="0">
              <a:solidFill>
                <a:schemeClr val="tx1">
                  <a:lumMod val="65000"/>
                  <a:lumOff val="3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Meiryo UI" panose="020B0604030504040204" pitchFamily="50" charset="-128"/>
            </a:endParaRPr>
          </a:p>
        </p:txBody>
      </p:sp>
      <p:sp>
        <p:nvSpPr>
          <p:cNvPr id="2" name="Google Shape;13;p25">
            <a:extLst>
              <a:ext uri="{FF2B5EF4-FFF2-40B4-BE49-F238E27FC236}">
                <a16:creationId xmlns:a16="http://schemas.microsoft.com/office/drawing/2014/main" id="{9F7DF1C6-C75E-E2D4-E638-C8F6EDDBBE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9312" y="3122284"/>
            <a:ext cx="8385940" cy="613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>
            <a:spAutoFit/>
          </a:bodyPr>
          <a:lstStyle>
            <a:lvl1pPr marL="457212" marR="0" lvl="0" indent="-228606" algn="l">
              <a:lnSpc>
                <a:spcPct val="90000"/>
              </a:lnSpc>
              <a:spcBef>
                <a:spcPts val="813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8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Yu Gothic UI" panose="020B0500000000000000" pitchFamily="34" charset="-128"/>
                <a:sym typeface="M PLUS 1p"/>
              </a:defRPr>
            </a:lvl1pPr>
            <a:lvl2pPr marL="914423" marR="0" lvl="1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9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34" marR="0" lvl="2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46" marR="0" lvl="3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57" marR="0" lvl="4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69" marR="0" lvl="5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80" marR="0" lvl="6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91" marR="0" lvl="7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903" marR="0" lvl="8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3" name="Google Shape;14;p25">
            <a:extLst>
              <a:ext uri="{FF2B5EF4-FFF2-40B4-BE49-F238E27FC236}">
                <a16:creationId xmlns:a16="http://schemas.microsoft.com/office/drawing/2014/main" id="{2C9D8780-F502-0184-F07C-81D709ED8A1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19312" y="779356"/>
            <a:ext cx="3238494" cy="613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t" anchorCtr="0">
            <a:spAutoFit/>
          </a:bodyPr>
          <a:lstStyle>
            <a:lvl1pPr marL="457212" marR="0" lvl="0" indent="-228606" algn="l">
              <a:lnSpc>
                <a:spcPct val="90000"/>
              </a:lnSpc>
              <a:spcBef>
                <a:spcPts val="81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8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Yu Gothic UI" panose="020B0500000000000000" pitchFamily="34" charset="-128"/>
                <a:sym typeface="M PLUS 1p"/>
              </a:defRPr>
            </a:lvl1pPr>
            <a:lvl2pPr marL="914423" marR="0" lvl="1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34" marR="0" lvl="2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46" marR="0" lvl="3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57" marR="0" lvl="4" indent="-228606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69" marR="0" lvl="5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80" marR="0" lvl="6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91" marR="0" lvl="7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903" marR="0" lvl="8" indent="-342908" algn="l">
              <a:lnSpc>
                <a:spcPct val="90000"/>
              </a:lnSpc>
              <a:spcBef>
                <a:spcPts val="4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6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pic>
        <p:nvPicPr>
          <p:cNvPr id="6" name="図 5" descr="黒い背景に白い文字がある&#10;&#10;低い精度で自動的に生成された説明">
            <a:extLst>
              <a:ext uri="{FF2B5EF4-FFF2-40B4-BE49-F238E27FC236}">
                <a16:creationId xmlns:a16="http://schemas.microsoft.com/office/drawing/2014/main" id="{413B72A3-BC12-B8BA-40AD-3BC0CE5C8F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38310" y="6036338"/>
            <a:ext cx="2673638" cy="62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902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表紙" preserve="1" userDrawn="1">
  <p:cSld name="1_表紙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89D5856A-97EA-4D02-E586-C309117FA30D}"/>
              </a:ext>
            </a:extLst>
          </p:cNvPr>
          <p:cNvCxnSpPr>
            <a:cxnSpLocks/>
          </p:cNvCxnSpPr>
          <p:nvPr userDrawn="1"/>
        </p:nvCxnSpPr>
        <p:spPr>
          <a:xfrm flipH="1">
            <a:off x="890191" y="3568592"/>
            <a:ext cx="8520032" cy="0"/>
          </a:xfrm>
          <a:prstGeom prst="line">
            <a:avLst/>
          </a:prstGeom>
          <a:ln w="9525">
            <a:solidFill>
              <a:srgbClr val="4418EB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454AFEE-E564-8275-2719-3C0B3569BB5B}"/>
              </a:ext>
            </a:extLst>
          </p:cNvPr>
          <p:cNvSpPr txBox="1"/>
          <p:nvPr userDrawn="1"/>
        </p:nvSpPr>
        <p:spPr>
          <a:xfrm>
            <a:off x="860694" y="3124140"/>
            <a:ext cx="61094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ja-JP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　　　</a:t>
            </a:r>
            <a:endParaRPr lang="ja-JP" altLang="en-US" sz="2400" b="1" spc="-150" dirty="0">
              <a:solidFill>
                <a:schemeClr val="tx1">
                  <a:lumMod val="65000"/>
                  <a:lumOff val="3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FD43791D-387A-AD14-5043-E04B9F7A2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693" y="2970416"/>
            <a:ext cx="10062289" cy="1101965"/>
          </a:xfrm>
          <a:prstGeom prst="rect">
            <a:avLst/>
          </a:prstGeom>
        </p:spPr>
        <p:txBody>
          <a:bodyPr/>
          <a:lstStyle>
            <a:lvl1pPr algn="l">
              <a:defRPr sz="3200" b="0" i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14" name="Google Shape;18;p26">
            <a:extLst>
              <a:ext uri="{FF2B5EF4-FFF2-40B4-BE49-F238E27FC236}">
                <a16:creationId xmlns:a16="http://schemas.microsoft.com/office/drawing/2014/main" id="{225CC3B6-8922-FD3D-587B-65FC0530FFA9}"/>
              </a:ext>
            </a:extLst>
          </p:cNvPr>
          <p:cNvSpPr txBox="1"/>
          <p:nvPr userDrawn="1"/>
        </p:nvSpPr>
        <p:spPr>
          <a:xfrm>
            <a:off x="4848225" y="6706067"/>
            <a:ext cx="2234112" cy="120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ja-JP" sz="800" b="0" i="0" u="none" strike="noStrike" cap="none" dirty="0">
                <a:solidFill>
                  <a:schemeClr val="bg1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"/>
                <a:sym typeface="Meiryo"/>
              </a:rPr>
              <a:t>© EAGLYS Inc. All rights reserved.</a:t>
            </a:r>
            <a:endParaRPr sz="800" b="0" i="0" u="none" strike="noStrike" cap="none" dirty="0">
              <a:solidFill>
                <a:schemeClr val="bg1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Meiryo"/>
              <a:sym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223892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白紙" preserve="1" userDrawn="1">
  <p:cSld name="1_白紙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7;p26">
            <a:extLst>
              <a:ext uri="{FF2B5EF4-FFF2-40B4-BE49-F238E27FC236}">
                <a16:creationId xmlns:a16="http://schemas.microsoft.com/office/drawing/2014/main" id="{0F189A5B-A8D9-6641-8B39-144D2498596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444346" y="6682704"/>
            <a:ext cx="612342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Yu Gothic UI" panose="020B0500000000000000" pitchFamily="34" charset="-128"/>
                <a:cs typeface="Yu Gothic UI" panose="020B0500000000000000" pitchFamily="34" charset="-128"/>
                <a:sym typeface="Meiry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5FFADFCE-7455-4645-A2EE-71C931A83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07" y="97476"/>
            <a:ext cx="9436293" cy="503237"/>
          </a:xfrm>
          <a:prstGeom prst="rect">
            <a:avLst/>
          </a:prstGeom>
        </p:spPr>
        <p:txBody>
          <a:bodyPr anchor="ctr"/>
          <a:lstStyle>
            <a:lvl1pPr>
              <a:defRPr sz="2000" b="0" i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9" name="Google Shape;18;p26">
            <a:extLst>
              <a:ext uri="{FF2B5EF4-FFF2-40B4-BE49-F238E27FC236}">
                <a16:creationId xmlns:a16="http://schemas.microsoft.com/office/drawing/2014/main" id="{EE893F45-25C7-2743-B3D1-98D927DE4EE3}"/>
              </a:ext>
            </a:extLst>
          </p:cNvPr>
          <p:cNvSpPr txBox="1"/>
          <p:nvPr userDrawn="1"/>
        </p:nvSpPr>
        <p:spPr>
          <a:xfrm>
            <a:off x="4848225" y="6706067"/>
            <a:ext cx="2234112" cy="120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ja-JP" sz="800" b="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"/>
                <a:sym typeface="Meiryo"/>
              </a:rPr>
              <a:t>© EAGLYS Inc. All rights reserved.</a:t>
            </a:r>
            <a:endParaRPr sz="800" b="0" i="0" u="none" strike="noStrike" cap="none" dirty="0">
              <a:solidFill>
                <a:schemeClr val="tx1">
                  <a:lumMod val="50000"/>
                  <a:lumOff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Meiryo"/>
              <a:sym typeface="Meiryo"/>
            </a:endParaRPr>
          </a:p>
        </p:txBody>
      </p:sp>
      <p:pic>
        <p:nvPicPr>
          <p:cNvPr id="7" name="図 6" descr="ロゴ&#10;&#10;自動的に生成された説明">
            <a:extLst>
              <a:ext uri="{FF2B5EF4-FFF2-40B4-BE49-F238E27FC236}">
                <a16:creationId xmlns:a16="http://schemas.microsoft.com/office/drawing/2014/main" id="{8AD87B1C-D4BE-AD30-53EB-44C02892CE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387" y="6635636"/>
            <a:ext cx="833202" cy="19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55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白紙" preserve="1" userDrawn="1">
  <p:cSld name="1_白紙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7;p26">
            <a:extLst>
              <a:ext uri="{FF2B5EF4-FFF2-40B4-BE49-F238E27FC236}">
                <a16:creationId xmlns:a16="http://schemas.microsoft.com/office/drawing/2014/main" id="{0F189A5B-A8D9-6641-8B39-144D2498596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444346" y="6682704"/>
            <a:ext cx="612342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Yu Gothic UI" panose="020B0500000000000000" pitchFamily="34" charset="-128"/>
                <a:cs typeface="Yu Gothic UI" panose="020B0500000000000000" pitchFamily="34" charset="-128"/>
                <a:sym typeface="Meiry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5FFADFCE-7455-4645-A2EE-71C931A83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923" y="97476"/>
            <a:ext cx="9426834" cy="503237"/>
          </a:xfrm>
          <a:prstGeom prst="rect">
            <a:avLst/>
          </a:prstGeom>
        </p:spPr>
        <p:txBody>
          <a:bodyPr anchor="ctr"/>
          <a:lstStyle>
            <a:lvl1pPr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9" name="Google Shape;18;p26">
            <a:extLst>
              <a:ext uri="{FF2B5EF4-FFF2-40B4-BE49-F238E27FC236}">
                <a16:creationId xmlns:a16="http://schemas.microsoft.com/office/drawing/2014/main" id="{EE893F45-25C7-2743-B3D1-98D927DE4EE3}"/>
              </a:ext>
            </a:extLst>
          </p:cNvPr>
          <p:cNvSpPr txBox="1"/>
          <p:nvPr userDrawn="1"/>
        </p:nvSpPr>
        <p:spPr>
          <a:xfrm>
            <a:off x="4848225" y="6706067"/>
            <a:ext cx="2234112" cy="120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ja-JP" sz="800" b="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"/>
                <a:sym typeface="Meiryo"/>
              </a:rPr>
              <a:t>© EAGLYS Inc. All rights reserved.</a:t>
            </a:r>
            <a:endParaRPr sz="800" b="0" i="0" u="none" strike="noStrike" cap="none" dirty="0">
              <a:solidFill>
                <a:schemeClr val="tx1">
                  <a:lumMod val="50000"/>
                  <a:lumOff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Meiryo"/>
              <a:sym typeface="Meiryo"/>
            </a:endParaRPr>
          </a:p>
        </p:txBody>
      </p:sp>
      <p:cxnSp>
        <p:nvCxnSpPr>
          <p:cNvPr id="3" name="直線コネクタ 2">
            <a:extLst>
              <a:ext uri="{FF2B5EF4-FFF2-40B4-BE49-F238E27FC236}">
                <a16:creationId xmlns:a16="http://schemas.microsoft.com/office/drawing/2014/main" id="{D5F5CD33-40ED-BFDC-A6D0-49B30134C151}"/>
              </a:ext>
            </a:extLst>
          </p:cNvPr>
          <p:cNvCxnSpPr/>
          <p:nvPr userDrawn="1"/>
        </p:nvCxnSpPr>
        <p:spPr>
          <a:xfrm>
            <a:off x="123566" y="617836"/>
            <a:ext cx="11969578" cy="0"/>
          </a:xfrm>
          <a:prstGeom prst="line">
            <a:avLst/>
          </a:prstGeom>
          <a:ln w="19050">
            <a:solidFill>
              <a:srgbClr val="4418EB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図 4" descr="ロゴ が含まれている画像&#10;&#10;自動的に生成された説明">
            <a:extLst>
              <a:ext uri="{FF2B5EF4-FFF2-40B4-BE49-F238E27FC236}">
                <a16:creationId xmlns:a16="http://schemas.microsoft.com/office/drawing/2014/main" id="{4ABA2325-6BF4-9672-675A-F08C16C4DA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81592" y="169023"/>
            <a:ext cx="1585413" cy="36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31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白紙" preserve="1" userDrawn="1">
  <p:cSld name="1_白紙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7;p26">
            <a:extLst>
              <a:ext uri="{FF2B5EF4-FFF2-40B4-BE49-F238E27FC236}">
                <a16:creationId xmlns:a16="http://schemas.microsoft.com/office/drawing/2014/main" id="{0F189A5B-A8D9-6641-8B39-144D2498596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444346" y="6682704"/>
            <a:ext cx="612342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Yu Gothic UI" panose="020B0500000000000000" pitchFamily="34" charset="-128"/>
                <a:sym typeface="Meiry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BFBFBF"/>
                </a:solidFill>
                <a:latin typeface="Meiryo"/>
                <a:ea typeface="Meiryo"/>
                <a:cs typeface="Meiryo"/>
                <a:sym typeface="Meiryo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7" name="Google Shape;18;p26">
            <a:extLst>
              <a:ext uri="{FF2B5EF4-FFF2-40B4-BE49-F238E27FC236}">
                <a16:creationId xmlns:a16="http://schemas.microsoft.com/office/drawing/2014/main" id="{71A53F70-892D-A24E-8B77-50BC0EA51CC5}"/>
              </a:ext>
            </a:extLst>
          </p:cNvPr>
          <p:cNvSpPr txBox="1"/>
          <p:nvPr userDrawn="1"/>
        </p:nvSpPr>
        <p:spPr>
          <a:xfrm>
            <a:off x="10067484" y="6680128"/>
            <a:ext cx="1376862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ja-JP" sz="800" b="0" i="0" u="none" strike="noStrike" cap="none" dirty="0">
                <a:solidFill>
                  <a:srgbClr val="BFBFBF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Meiryo"/>
                <a:sym typeface="Meiryo"/>
              </a:rPr>
              <a:t>© EAGLYS Inc.</a:t>
            </a:r>
            <a:endParaRPr sz="800" b="0" i="0" u="none" strike="noStrike" cap="none" dirty="0">
              <a:solidFill>
                <a:srgbClr val="BFBFBF"/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Meiryo"/>
              <a:sym typeface="Meiryo"/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A52974E-217C-A69D-C6A8-938A2210B9D5}"/>
              </a:ext>
            </a:extLst>
          </p:cNvPr>
          <p:cNvSpPr/>
          <p:nvPr userDrawn="1"/>
        </p:nvSpPr>
        <p:spPr>
          <a:xfrm>
            <a:off x="1" y="1"/>
            <a:ext cx="3887893" cy="6858000"/>
          </a:xfrm>
          <a:prstGeom prst="rect">
            <a:avLst/>
          </a:prstGeom>
          <a:solidFill>
            <a:srgbClr val="441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704"/>
          </a:p>
        </p:txBody>
      </p:sp>
      <p:pic>
        <p:nvPicPr>
          <p:cNvPr id="4" name="Picture 2" descr="aglys">
            <a:extLst>
              <a:ext uri="{FF2B5EF4-FFF2-40B4-BE49-F238E27FC236}">
                <a16:creationId xmlns:a16="http://schemas.microsoft.com/office/drawing/2014/main" id="{196DF5C9-B1E1-68B4-F112-5F53FB8F481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59" y="6561489"/>
            <a:ext cx="1116043" cy="190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8555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66" r:id="rId2"/>
    <p:sldLayoutId id="2147483667" r:id="rId3"/>
    <p:sldLayoutId id="2147483663" r:id="rId4"/>
    <p:sldLayoutId id="2147483654" r:id="rId5"/>
    <p:sldLayoutId id="2147483665" r:id="rId6"/>
    <p:sldLayoutId id="214748365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tx1">
              <a:lumMod val="75000"/>
              <a:lumOff val="25000"/>
            </a:schemeClr>
          </a:solidFill>
          <a:latin typeface="Yu Gothic UI" panose="020B0500000000000000" pitchFamily="34" charset="-128"/>
          <a:ea typeface="Yu Gothic UI" panose="020B0500000000000000" pitchFamily="34" charset="-128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tx1">
              <a:lumMod val="75000"/>
              <a:lumOff val="25000"/>
            </a:schemeClr>
          </a:solidFill>
          <a:latin typeface="Yu Gothic" panose="020B0400000000000000" pitchFamily="34" charset="-128"/>
          <a:ea typeface="Yu Gothic" panose="020B0400000000000000" pitchFamily="34" charset="-128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2166AA9-59FB-8973-5D68-C303441D7E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FM4M</a:t>
            </a:r>
            <a:r>
              <a:rPr lang="ja-JP" altLang="en-US"/>
              <a:t>進捗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63F1F59-DE83-8BD7-462C-4287BB83A71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3C0818-56EF-E41B-9E3C-0EDC59269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8B6B6E6D-AC84-0DC6-778C-B85A8305D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前回の確認事項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B47C9D4-5D9B-7DEA-2675-2DF5219192E3}"/>
              </a:ext>
            </a:extLst>
          </p:cNvPr>
          <p:cNvSpPr txBox="1"/>
          <p:nvPr/>
        </p:nvSpPr>
        <p:spPr>
          <a:xfrm>
            <a:off x="437408" y="1067267"/>
            <a:ext cx="11317184" cy="2842692"/>
          </a:xfrm>
          <a:prstGeom prst="rect">
            <a:avLst/>
          </a:prstGeom>
          <a:noFill/>
          <a:ln w="38100">
            <a:noFill/>
          </a:ln>
        </p:spPr>
        <p:txBody>
          <a:bodyPr wrap="square" lIns="108000" tIns="36000" rIns="108000" bIns="36000" rtlCol="0" anchor="t" anchorCtr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ライセンス体系</a:t>
            </a: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ファインチューニングの可能性</a:t>
            </a:r>
            <a:r>
              <a:rPr kumimoji="1"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?S</a:t>
            </a:r>
            <a:r>
              <a:rPr kumimoji="1"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のデータバレない？</a:t>
            </a: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Fused</a:t>
            </a:r>
            <a:r>
              <a:rPr kumimoji="1"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モデルのサイズ？</a:t>
            </a: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ビジネス的に成り立つ？。自社データ入れたいのか？</a:t>
            </a: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ローカルでやるときのスペック。</a:t>
            </a: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477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10E3B5F9-EFDD-7EF5-3AB4-4531776053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</a:t>
            </a:fld>
            <a:endParaRPr lang="ja-JP" altLang="en-US" dirty="0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96271ABE-9B94-5120-524E-A2269563C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ライセンス体系</a:t>
            </a:r>
          </a:p>
        </p:txBody>
      </p:sp>
      <p:sp>
        <p:nvSpPr>
          <p:cNvPr id="6" name="動作設定ボタン: ドキュメント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E5E7380-148C-4E36-74B4-9392613A7D96}"/>
              </a:ext>
            </a:extLst>
          </p:cNvPr>
          <p:cNvSpPr/>
          <p:nvPr/>
        </p:nvSpPr>
        <p:spPr>
          <a:xfrm>
            <a:off x="11170653" y="971861"/>
            <a:ext cx="579864" cy="596367"/>
          </a:xfrm>
          <a:prstGeom prst="actionButtonDocumen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6BDCBFD-3EEE-32CC-9091-96B742F7D644}"/>
              </a:ext>
            </a:extLst>
          </p:cNvPr>
          <p:cNvSpPr txBox="1"/>
          <p:nvPr/>
        </p:nvSpPr>
        <p:spPr>
          <a:xfrm>
            <a:off x="441483" y="971861"/>
            <a:ext cx="6647935" cy="3519801"/>
          </a:xfrm>
          <a:prstGeom prst="rect">
            <a:avLst/>
          </a:prstGeom>
          <a:noFill/>
          <a:ln w="38100">
            <a:noFill/>
          </a:ln>
        </p:spPr>
        <p:txBody>
          <a:bodyPr wrap="square" lIns="108000" tIns="36000" rIns="108000" bIns="36000" rtlCol="0" anchor="t" anchorCtr="0">
            <a:spAutoFit/>
          </a:bodyPr>
          <a:lstStyle/>
          <a:p>
            <a:pPr algn="l"/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基本的に以下のことを守っていれば商用可能：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 algn="l">
              <a:buFont typeface="+mj-lt"/>
              <a:buAutoNum type="arabicPeriod"/>
            </a:pPr>
            <a:r>
              <a:rPr kumimoji="1" lang="ja-JP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ライセンスを含める 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– 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配布時に </a:t>
            </a:r>
            <a:r>
              <a:rPr kumimoji="1" lang="en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Apache License 2.0 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のコピーを必ず同梱する。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 algn="l">
              <a:buFont typeface="+mj-lt"/>
              <a:buAutoNum type="arabicPeriod"/>
            </a:pP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 algn="l">
              <a:buFont typeface="+mj-lt"/>
              <a:buAutoNum type="arabicPeriod"/>
            </a:pPr>
            <a:r>
              <a:rPr kumimoji="1" lang="ja-JP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クレジットの表示 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– 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元のコードを改変した場合、変更を加えたことを明記する。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 algn="l">
              <a:buFont typeface="+mj-lt"/>
              <a:buAutoNum type="arabicPeriod"/>
            </a:pP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 algn="l">
              <a:buFont typeface="+mj-lt"/>
              <a:buAutoNum type="arabicPeriod"/>
            </a:pPr>
            <a:r>
              <a:rPr kumimoji="1" lang="ja-JP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商標は使えない 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– 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元のプロジェクトの名称、ロゴ、商標は許可なしに使用不可。</a:t>
            </a:r>
            <a:r>
              <a:rPr kumimoji="1" lang="en-US" altLang="ja-JP" dirty="0">
                <a:solidFill>
                  <a:srgbClr val="FF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(</a:t>
            </a:r>
            <a:r>
              <a:rPr kumimoji="1" lang="ja-JP" altLang="en-US">
                <a:solidFill>
                  <a:srgbClr val="FF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詳細？</a:t>
            </a:r>
            <a:r>
              <a:rPr kumimoji="1" lang="en-US" altLang="ja-JP" dirty="0">
                <a:solidFill>
                  <a:srgbClr val="FF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)</a:t>
            </a:r>
          </a:p>
          <a:p>
            <a:pPr marL="342900" indent="-342900" algn="l">
              <a:buFont typeface="+mj-lt"/>
              <a:buAutoNum type="arabicPeriod"/>
            </a:pP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 algn="l">
              <a:buFont typeface="+mj-lt"/>
              <a:buAutoNum type="arabicPeriod"/>
            </a:pPr>
            <a:endParaRPr kumimoji="1" lang="en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 algn="l">
              <a:buFont typeface="+mj-lt"/>
              <a:buAutoNum type="arabicPeriod"/>
            </a:pPr>
            <a:r>
              <a:rPr kumimoji="1" lang="en" altLang="ja-JP" b="1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NOTICE</a:t>
            </a:r>
            <a:r>
              <a:rPr kumimoji="1" lang="ja-JP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ファイルの保持（もしあれば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） 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– 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オリジナルの </a:t>
            </a:r>
            <a:r>
              <a:rPr kumimoji="1" lang="en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NOTICE 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ファイルがある場合、それを改変後のソフトウェアにも含める必要がある。（</a:t>
            </a:r>
            <a:r>
              <a:rPr kumimoji="1" lang="en-US" altLang="ja-JP" dirty="0">
                <a:solidFill>
                  <a:srgbClr val="FF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NOTICE</a:t>
            </a:r>
            <a:r>
              <a:rPr kumimoji="1" lang="ja-JP" altLang="en-US">
                <a:solidFill>
                  <a:srgbClr val="FF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 </a:t>
            </a:r>
            <a:r>
              <a:rPr kumimoji="1" lang="en-US" altLang="ja-JP" dirty="0">
                <a:solidFill>
                  <a:srgbClr val="FF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FILE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?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）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 algn="l">
              <a:buFont typeface="+mj-lt"/>
              <a:buAutoNum type="arabicPeriod"/>
            </a:pP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 algn="l">
              <a:buFont typeface="+mj-lt"/>
              <a:buAutoNum type="arabicPeriod"/>
            </a:pPr>
            <a:r>
              <a:rPr kumimoji="1" lang="ja-JP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特許保護の条件 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– 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もし </a:t>
            </a:r>
            <a:r>
              <a:rPr kumimoji="1" lang="en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Apache 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ライセンスのソフトウェアを含む製品をめぐって 特許訴訟 を起こすと、このライセンスによる使用権が取り消される。</a:t>
            </a:r>
          </a:p>
          <a:p>
            <a:pPr algn="l"/>
            <a:endParaRPr kumimoji="1" lang="ja-JP" altLang="en-US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81356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A8F885D1-2208-DBCC-B6C7-96F7D8911F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 dirty="0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74599315-5BBC-5862-C02C-DDCD1F4A6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ファイチューニング可能性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D6C879E-5CB7-ED55-FE7F-DD2641E666FD}"/>
              </a:ext>
            </a:extLst>
          </p:cNvPr>
          <p:cNvSpPr txBox="1"/>
          <p:nvPr/>
        </p:nvSpPr>
        <p:spPr>
          <a:xfrm>
            <a:off x="289932" y="959005"/>
            <a:ext cx="11630722" cy="1365365"/>
          </a:xfrm>
          <a:prstGeom prst="rect">
            <a:avLst/>
          </a:prstGeom>
          <a:noFill/>
          <a:ln w="38100">
            <a:noFill/>
          </a:ln>
        </p:spPr>
        <p:txBody>
          <a:bodyPr wrap="square" lIns="108000" tIns="36000" rIns="108000" bIns="36000" rtlCol="0" anchor="t" anchorCtr="0">
            <a:spAutoFit/>
          </a:bodyPr>
          <a:lstStyle/>
          <a:p>
            <a:pPr algn="l"/>
            <a:r>
              <a:rPr kumimoji="1" lang="ja-JP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ファイチューニングの仕組み確認</a:t>
            </a:r>
            <a:endParaRPr kumimoji="1" lang="en-US" altLang="ja-JP" b="1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→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Aria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さんと議論したところ、生成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AI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は生成されたデータの分布から元データの範囲が推測されるリスクはあり、特に言語モデルのようなモデルは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prompt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から直接文字の情報がバレるリスクは高い。一方化学系のデータにおいて、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downstream task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の予測の部分において、数字的な変化で潜在変数から元データを還元するのがかなり難しい。しかし分子生成の場合、生成された分子の分布から元データである分子の範囲は推測される可能性はありますが、ドンピシャで元データの分子が当てられるリスクは低いとのことでした。</a:t>
            </a:r>
            <a:endParaRPr kumimoji="1" lang="en-US" altLang="ja-JP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→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ファインチューニングのリスクに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関連する論文を検索したら、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LLM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のモデル関連しかありませんでした。</a:t>
            </a:r>
            <a:endParaRPr lang="en" altLang="ja-JP" b="0" dirty="0">
              <a:solidFill>
                <a:schemeClr val="tx1"/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AFB1CC0-C622-7FF8-CFEB-F85998167EB5}"/>
              </a:ext>
            </a:extLst>
          </p:cNvPr>
          <p:cNvSpPr txBox="1"/>
          <p:nvPr/>
        </p:nvSpPr>
        <p:spPr>
          <a:xfrm>
            <a:off x="501805" y="2999678"/>
            <a:ext cx="7700927" cy="288147"/>
          </a:xfrm>
          <a:prstGeom prst="rect">
            <a:avLst/>
          </a:prstGeom>
          <a:noFill/>
          <a:ln w="38100">
            <a:noFill/>
          </a:ln>
        </p:spPr>
        <p:txBody>
          <a:bodyPr wrap="none" lIns="108000" tIns="36000" rIns="108000" bIns="36000" rtlCol="0" anchor="t" anchorCtr="0">
            <a:spAutoFit/>
          </a:bodyPr>
          <a:lstStyle/>
          <a:p>
            <a:pPr algn="l"/>
            <a:r>
              <a:rPr kumimoji="1" lang="ja-JP" altLang="en-US">
                <a:solidFill>
                  <a:srgbClr val="00B0F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今回両社のケースは考えず、個社のみ想定する場合、ファインチューニングでデータがバレることはなくなります。</a:t>
            </a:r>
          </a:p>
        </p:txBody>
      </p:sp>
    </p:spTree>
    <p:extLst>
      <p:ext uri="{BB962C8B-B14F-4D97-AF65-F5344CB8AC3E}">
        <p14:creationId xmlns:p14="http://schemas.microsoft.com/office/powerpoint/2010/main" val="3794646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2F10CC22-1D79-D9B4-A21D-4FADA5EDDF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4</a:t>
            </a:fld>
            <a:endParaRPr lang="ja-JP" altLang="en-US" dirty="0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8AD3BE85-F28B-E327-DEB0-03BEC407F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Fused</a:t>
            </a:r>
            <a:r>
              <a:rPr kumimoji="1" lang="ja-JP" altLang="en-US"/>
              <a:t> </a:t>
            </a:r>
            <a:r>
              <a:rPr kumimoji="1" lang="en-US" altLang="ja-JP" dirty="0"/>
              <a:t>Model</a:t>
            </a:r>
            <a:r>
              <a:rPr kumimoji="1" lang="ja-JP" altLang="en-US"/>
              <a:t> サイズ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129577A-A8C4-085A-4B26-16ABDB5F8F9D}"/>
              </a:ext>
            </a:extLst>
          </p:cNvPr>
          <p:cNvSpPr txBox="1"/>
          <p:nvPr/>
        </p:nvSpPr>
        <p:spPr>
          <a:xfrm>
            <a:off x="289932" y="959005"/>
            <a:ext cx="11630722" cy="3304357"/>
          </a:xfrm>
          <a:prstGeom prst="rect">
            <a:avLst/>
          </a:prstGeom>
          <a:noFill/>
          <a:ln w="38100">
            <a:noFill/>
          </a:ln>
        </p:spPr>
        <p:txBody>
          <a:bodyPr wrap="square" lIns="108000" tIns="36000" rIns="108000" bIns="36000" rtlCol="0" anchor="t" anchorCtr="0">
            <a:spAutoFit/>
          </a:bodyPr>
          <a:lstStyle/>
          <a:p>
            <a:pPr algn="l"/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・</a:t>
            </a:r>
            <a:r>
              <a:rPr kumimoji="1" lang="en-US" altLang="ja-JP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Github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コードの詳細を見たところ、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Fused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 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Model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はただ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Uni-model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たちの潜在変数を結合して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”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そのまま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”classifier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などのモデルを作って予測とかに使う。もう一回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Encoder-Decoder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のモデル構築はしていない。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・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Fm4m-Kit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の</a:t>
            </a:r>
            <a:r>
              <a:rPr kumimoji="1" lang="en-US" altLang="ja-JP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multi_modal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関数から構築された</a:t>
            </a:r>
            <a:r>
              <a:rPr lang="en" altLang="ja-JP" b="0" dirty="0" err="1">
                <a:solidFill>
                  <a:srgbClr val="CE9178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XGBClassifier</a:t>
            </a:r>
            <a:r>
              <a:rPr lang="ja-JP" altLang="en-US" b="0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モデル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の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pickle file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のサイズは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212KB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。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ただし実際の使用はおそらく各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Uni-modal model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も合わせて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TEE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で実行する。その場合は全部の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Uni modal model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の合計になる。</a:t>
            </a:r>
            <a:endParaRPr kumimoji="1" lang="en-US" altLang="ja-JP" dirty="0">
              <a:solidFill>
                <a:schemeClr val="tx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lang="ja-JP" altLang="en-US" b="0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→</a:t>
            </a:r>
            <a:r>
              <a:rPr lang="en" altLang="ja-JP" b="0" dirty="0">
                <a:solidFill>
                  <a:schemeClr val="bg2">
                    <a:lumMod val="7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Smi-ted(1.16GB) </a:t>
            </a:r>
            <a:r>
              <a:rPr lang="ja-JP" altLang="en-US" b="0">
                <a:solidFill>
                  <a:schemeClr val="bg2">
                    <a:lumMod val="7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（予測）</a:t>
            </a:r>
            <a:r>
              <a:rPr lang="en" altLang="ja-JP" b="0" dirty="0">
                <a:solidFill>
                  <a:schemeClr val="bg2">
                    <a:lumMod val="7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+ selfies-ted(1.43GB) + </a:t>
            </a:r>
            <a:r>
              <a:rPr lang="en" altLang="ja-JP" b="0" dirty="0" err="1">
                <a:solidFill>
                  <a:schemeClr val="bg2">
                    <a:lumMod val="7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mhg-ged</a:t>
            </a:r>
            <a:r>
              <a:rPr lang="en" altLang="ja-JP" b="0" dirty="0">
                <a:solidFill>
                  <a:schemeClr val="bg2">
                    <a:lumMod val="7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(300MB) + </a:t>
            </a:r>
            <a:r>
              <a:rPr lang="en" altLang="ja-JP" b="0" dirty="0" err="1">
                <a:solidFill>
                  <a:schemeClr val="bg2">
                    <a:lumMod val="7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smi-ssed</a:t>
            </a:r>
            <a:r>
              <a:rPr lang="en" altLang="ja-JP" b="0" dirty="0">
                <a:solidFill>
                  <a:schemeClr val="bg2">
                    <a:lumMod val="7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(1.35GB) = 4.64GB</a:t>
            </a:r>
          </a:p>
          <a:p>
            <a:endParaRPr lang="en" altLang="ja-JP" dirty="0">
              <a:solidFill>
                <a:schemeClr val="bg2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lang="ja-JP" altLang="en-US">
                <a:solidFill>
                  <a:schemeClr val="bg2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各モデルの役割、一覧</a:t>
            </a:r>
            <a:endParaRPr lang="en-US" altLang="ja-JP" dirty="0">
              <a:solidFill>
                <a:schemeClr val="bg2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lang="en" altLang="ja-JP" dirty="0">
              <a:solidFill>
                <a:schemeClr val="bg2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lang="en" altLang="ja-JP" dirty="0">
                <a:solidFill>
                  <a:schemeClr val="bg2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SMILES</a:t>
            </a:r>
            <a:r>
              <a:rPr lang="ja-JP" altLang="en-US">
                <a:solidFill>
                  <a:schemeClr val="bg2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のデータを予測、何が必要</a:t>
            </a:r>
            <a:endParaRPr lang="en-US" altLang="ja-JP" dirty="0">
              <a:solidFill>
                <a:schemeClr val="bg2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lang="ja-JP" altLang="en-US">
                <a:solidFill>
                  <a:schemeClr val="bg2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ファイチューニング必要なデータ</a:t>
            </a:r>
            <a:endParaRPr lang="en-US" altLang="ja-JP" dirty="0">
              <a:solidFill>
                <a:schemeClr val="bg2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lang="en" altLang="ja-JP" dirty="0">
              <a:solidFill>
                <a:schemeClr val="bg2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lang="ja-JP" altLang="en-US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・</a:t>
            </a:r>
            <a:r>
              <a:rPr lang="en" altLang="ja-JP" dirty="0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Downstream task</a:t>
            </a:r>
            <a:r>
              <a:rPr lang="ja-JP" altLang="en-US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に使用するモデルは</a:t>
            </a:r>
            <a:r>
              <a:rPr lang="en-US" altLang="ja-JP" dirty="0" err="1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Sklearn</a:t>
            </a:r>
            <a:r>
              <a:rPr lang="ja-JP" altLang="en-US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、</a:t>
            </a:r>
            <a:r>
              <a:rPr lang="en-US" altLang="ja-JP" dirty="0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XGB</a:t>
            </a:r>
            <a:r>
              <a:rPr lang="ja-JP" altLang="en-US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のモデルであり、それぞれのモデルのサイズは異なりますが、大体数</a:t>
            </a:r>
            <a:r>
              <a:rPr lang="en-US" altLang="ja-JP" dirty="0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100MB</a:t>
            </a:r>
            <a:r>
              <a:rPr lang="ja-JP" altLang="en-US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と想定。</a:t>
            </a:r>
            <a:endParaRPr lang="en-US" altLang="ja-JP" dirty="0">
              <a:solidFill>
                <a:schemeClr val="tx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lang="en-US" altLang="ja-JP" dirty="0">
              <a:solidFill>
                <a:schemeClr val="tx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lang="en-US" altLang="ja-JP" dirty="0">
              <a:solidFill>
                <a:schemeClr val="tx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01802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ECA67A4D-2397-4E5C-9765-9DC7509224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5</a:t>
            </a:fld>
            <a:endParaRPr lang="ja-JP" altLang="en-US" dirty="0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8C7F5648-CE73-B265-385F-E8FB9D7BF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09FCD811-AD6D-0180-1BAC-BB85142B95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1701360"/>
              </p:ext>
            </p:extLst>
          </p:nvPr>
        </p:nvGraphicFramePr>
        <p:xfrm>
          <a:off x="2065867" y="1764337"/>
          <a:ext cx="8207020" cy="3329326"/>
        </p:xfrm>
        <a:graphic>
          <a:graphicData uri="http://schemas.openxmlformats.org/drawingml/2006/table">
            <a:tbl>
              <a:tblPr firstRow="1" bandRow="1">
                <a:tableStyleId>{A6AFA909-7838-41C2-A157-8FF6BAAB369A}</a:tableStyleId>
              </a:tblPr>
              <a:tblGrid>
                <a:gridCol w="1641404">
                  <a:extLst>
                    <a:ext uri="{9D8B030D-6E8A-4147-A177-3AD203B41FA5}">
                      <a16:colId xmlns:a16="http://schemas.microsoft.com/office/drawing/2014/main" val="2384503535"/>
                    </a:ext>
                  </a:extLst>
                </a:gridCol>
                <a:gridCol w="1641404">
                  <a:extLst>
                    <a:ext uri="{9D8B030D-6E8A-4147-A177-3AD203B41FA5}">
                      <a16:colId xmlns:a16="http://schemas.microsoft.com/office/drawing/2014/main" val="3630747238"/>
                    </a:ext>
                  </a:extLst>
                </a:gridCol>
                <a:gridCol w="1232747">
                  <a:extLst>
                    <a:ext uri="{9D8B030D-6E8A-4147-A177-3AD203B41FA5}">
                      <a16:colId xmlns:a16="http://schemas.microsoft.com/office/drawing/2014/main" val="1922711108"/>
                    </a:ext>
                  </a:extLst>
                </a:gridCol>
                <a:gridCol w="2050061">
                  <a:extLst>
                    <a:ext uri="{9D8B030D-6E8A-4147-A177-3AD203B41FA5}">
                      <a16:colId xmlns:a16="http://schemas.microsoft.com/office/drawing/2014/main" val="172800550"/>
                    </a:ext>
                  </a:extLst>
                </a:gridCol>
                <a:gridCol w="1641404">
                  <a:extLst>
                    <a:ext uri="{9D8B030D-6E8A-4147-A177-3AD203B41FA5}">
                      <a16:colId xmlns:a16="http://schemas.microsoft.com/office/drawing/2014/main" val="53202772"/>
                    </a:ext>
                  </a:extLst>
                </a:gridCol>
              </a:tblGrid>
              <a:tr h="38958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input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順番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役割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Output(optimization)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1" lang="ja-JP" altLang="en-US"/>
                        <a:t>サイズ</a:t>
                      </a:r>
                    </a:p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383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1829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" altLang="ja-JP" b="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Yu Gothic UI" panose="020B0500000000000000" pitchFamily="34" charset="-128"/>
                          <a:ea typeface="Yu Gothic UI" panose="020B0500000000000000" pitchFamily="34" charset="-128"/>
                        </a:rPr>
                        <a:t>Smi-ted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予測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033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" altLang="ja-JP" b="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Yu Gothic UI" panose="020B0500000000000000" pitchFamily="34" charset="-128"/>
                          <a:ea typeface="Yu Gothic UI" panose="020B0500000000000000" pitchFamily="34" charset="-128"/>
                        </a:rPr>
                        <a:t>selfies-ted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分子生成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815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" altLang="ja-JP" b="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Yu Gothic UI" panose="020B0500000000000000" pitchFamily="34" charset="-128"/>
                          <a:ea typeface="Yu Gothic UI" panose="020B0500000000000000" pitchFamily="34" charset="-128"/>
                        </a:rPr>
                        <a:t>mhg-ged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分子生成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887365"/>
                  </a:ext>
                </a:extLst>
              </a:tr>
              <a:tr h="663903">
                <a:tc>
                  <a:txBody>
                    <a:bodyPr/>
                    <a:lstStyle/>
                    <a:p>
                      <a:r>
                        <a:rPr lang="en" altLang="ja-JP" b="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Yu Gothic UI" panose="020B0500000000000000" pitchFamily="34" charset="-128"/>
                          <a:ea typeface="Yu Gothic UI" panose="020B0500000000000000" pitchFamily="34" charset="-128"/>
                        </a:rPr>
                        <a:t>smi-ssed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予測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885041"/>
                  </a:ext>
                </a:extLst>
              </a:tr>
              <a:tr h="663903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Fused model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3451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7519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478BFB84-8E5F-807B-A4C6-57D9AA46A0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6</a:t>
            </a:fld>
            <a:endParaRPr lang="ja-JP" altLang="en-US" dirty="0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D33CB723-D628-D6EB-8FD2-3FF5DE902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ビジネスモデル（</a:t>
            </a:r>
            <a:r>
              <a:rPr kumimoji="1" lang="en-US" altLang="ja-JP" dirty="0"/>
              <a:t>4W1H</a:t>
            </a:r>
            <a:r>
              <a:rPr kumimoji="1" lang="ja-JP" altLang="en-US"/>
              <a:t>）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D094639-E2CD-F003-F8DE-564FB753503A}"/>
              </a:ext>
            </a:extLst>
          </p:cNvPr>
          <p:cNvSpPr txBox="1"/>
          <p:nvPr/>
        </p:nvSpPr>
        <p:spPr>
          <a:xfrm>
            <a:off x="280639" y="793024"/>
            <a:ext cx="11630722" cy="5889680"/>
          </a:xfrm>
          <a:prstGeom prst="rect">
            <a:avLst/>
          </a:prstGeom>
          <a:noFill/>
          <a:ln w="38100">
            <a:noFill/>
          </a:ln>
        </p:spPr>
        <p:txBody>
          <a:bodyPr wrap="square" lIns="108000" tIns="36000" rIns="108000" bIns="36000" rtlCol="0" anchor="t" anchorCtr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Where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（</a:t>
            </a:r>
            <a:r>
              <a:rPr lang="ja-JP" altLang="en-US" b="1" i="0">
                <a:solidFill>
                  <a:srgbClr val="1B1B1E"/>
                </a:solidFill>
                <a:effectLst/>
                <a:latin typeface="Inter"/>
              </a:rPr>
              <a:t>どの市場で事業をするのか？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）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→化学業界。</a:t>
            </a:r>
            <a:endParaRPr kumimoji="1" lang="en-US" altLang="ja-JP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製薬会社。</a:t>
            </a:r>
            <a:endParaRPr kumimoji="1" lang="en-US" altLang="ja-JP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Who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（</a:t>
            </a:r>
            <a:r>
              <a:rPr lang="ja-JP" altLang="en-US" b="1" i="0">
                <a:solidFill>
                  <a:srgbClr val="1B1B1E"/>
                </a:solidFill>
                <a:effectLst/>
                <a:latin typeface="Inter"/>
              </a:rPr>
              <a:t>誰から収益を得るのか？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）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→コードが得意ではない化学研究者の方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→分子構造関連のデータを扱っている化学研究者の方（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IBM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が公開されている</a:t>
            </a:r>
            <a:r>
              <a:rPr kumimoji="1" lang="en-US" altLang="ja-JP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uni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 modal FM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そのまま使える）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→分子構造関連のデータ以外を扱っている化学研究者の方（独自で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FM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を構築する必要がある、さらに該当する説明変数の大量な公開データが必要）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→スパースデータ多く抱えている化学研究者の方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→そもそもデータの数が少ない化学研究者の方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What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（</a:t>
            </a:r>
            <a:r>
              <a:rPr lang="ja-JP" altLang="en-US" b="1" i="0">
                <a:solidFill>
                  <a:srgbClr val="1B1B1E"/>
                </a:solidFill>
                <a:effectLst/>
                <a:latin typeface="Inter"/>
              </a:rPr>
              <a:t>どのような価値を提供するのか？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）</a:t>
            </a:r>
            <a:endParaRPr kumimoji="1" lang="en-US" altLang="ja-JP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安全性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(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＋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TEE)</a:t>
            </a:r>
          </a:p>
          <a:p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→データの補完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→少量データの高精度な予測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kumimoji="1" lang="en-US" altLang="ja-JP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How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（</a:t>
            </a:r>
            <a:r>
              <a:rPr lang="ja-JP" altLang="en-US" b="1" i="0">
                <a:solidFill>
                  <a:srgbClr val="1B1B1E"/>
                </a:solidFill>
                <a:effectLst/>
                <a:latin typeface="Inter"/>
              </a:rPr>
              <a:t>どのように価値を提供するのか？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）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ja-JP" altLang="en-US">
                <a:solidFill>
                  <a:srgbClr val="FF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→両者でやることは考えなくてもいい、個社で価値を提供する</a:t>
            </a:r>
            <a:endParaRPr kumimoji="1" lang="en-US" altLang="ja-JP" dirty="0">
              <a:solidFill>
                <a:srgbClr val="FF0000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→大量な公開データがある説明変数があるのが前提になりますが、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ALCHEMISTA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に導入する前に、結合した両社データの情報を加味した状態で欠損値の補完をするサービス。（ただし分野によって公開データにある説明変数の種類が限られている場合、バレるリスクは高まる）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ALCHEMISTA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導入する前に、個社のデータがスパースの状態であれば、こちらの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FM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から潜在変数にエンコードし、スパース性を解消。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TEE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で包むことでより安全にサービスを提供。</a:t>
            </a:r>
            <a:endParaRPr kumimoji="1" lang="en-US" altLang="ja-JP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→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SMILES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データなどの構造化データを扱う場合、公開のモデルから少量データで高精度な予測結果が得られる。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When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（</a:t>
            </a:r>
            <a:r>
              <a:rPr lang="ja-JP" altLang="en-US" b="1" i="0">
                <a:solidFill>
                  <a:srgbClr val="1B1B1E"/>
                </a:solidFill>
                <a:effectLst/>
                <a:latin typeface="Inter"/>
              </a:rPr>
              <a:t>どのようなタイミングで事業を行うのか？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）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→これから行える。提供するスパンでは今井さんからのコメントによると、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AI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の更新が早いからこちらの</a:t>
            </a:r>
            <a:r>
              <a:rPr kumimoji="1" lang="en-US" altLang="ja-JP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FM4M</a:t>
            </a:r>
            <a:r>
              <a:rPr kumimoji="1" lang="ja-JP" altLang="en-US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モデルが何年使えるのかは懸念点。</a:t>
            </a:r>
            <a:endParaRPr kumimoji="1" lang="en-US" altLang="ja-JP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2FB90A7-B357-0986-9E79-1C292046C53D}"/>
              </a:ext>
            </a:extLst>
          </p:cNvPr>
          <p:cNvSpPr txBox="1"/>
          <p:nvPr/>
        </p:nvSpPr>
        <p:spPr>
          <a:xfrm>
            <a:off x="9644849" y="793024"/>
            <a:ext cx="2266512" cy="95410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ja-JP" dirty="0"/>
              <a:t>FM4M</a:t>
            </a:r>
            <a:r>
              <a:rPr lang="ja-JP" altLang="en-US"/>
              <a:t>機能簡単なまとめ</a:t>
            </a:r>
            <a:endParaRPr lang="en-US" altLang="ja-JP" dirty="0"/>
          </a:p>
          <a:p>
            <a:r>
              <a:rPr lang="ja-JP" altLang="en-US"/>
              <a:t>→欠損値を補完</a:t>
            </a:r>
            <a:endParaRPr lang="en-US" altLang="ja-JP" dirty="0"/>
          </a:p>
          <a:p>
            <a:r>
              <a:rPr lang="ja-JP" altLang="en-US"/>
              <a:t>→潜在変数を作る</a:t>
            </a:r>
            <a:endParaRPr lang="en-US" altLang="ja-JP" dirty="0"/>
          </a:p>
          <a:p>
            <a:r>
              <a:rPr lang="ja-JP" altLang="en-US"/>
              <a:t>→少量データで高精度</a:t>
            </a:r>
          </a:p>
        </p:txBody>
      </p:sp>
    </p:spTree>
    <p:extLst>
      <p:ext uri="{BB962C8B-B14F-4D97-AF65-F5344CB8AC3E}">
        <p14:creationId xmlns:p14="http://schemas.microsoft.com/office/powerpoint/2010/main" val="2099539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EF8F1CA0-AAF4-3A9E-A2CC-0E059F43C5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7</a:t>
            </a:fld>
            <a:endParaRPr lang="ja-JP" altLang="en-US" dirty="0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02C4390E-1BC0-2E2D-ECF4-C6019E76E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ビジネスモデル課題点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FB860A5-B1A2-E832-8B34-8303CDD4DBD0}"/>
              </a:ext>
            </a:extLst>
          </p:cNvPr>
          <p:cNvSpPr txBox="1"/>
          <p:nvPr/>
        </p:nvSpPr>
        <p:spPr>
          <a:xfrm>
            <a:off x="289932" y="959005"/>
            <a:ext cx="11630722" cy="3519801"/>
          </a:xfrm>
          <a:prstGeom prst="rect">
            <a:avLst/>
          </a:prstGeom>
          <a:noFill/>
          <a:ln w="38100">
            <a:noFill/>
          </a:ln>
        </p:spPr>
        <p:txBody>
          <a:bodyPr wrap="square" lIns="108000" tIns="36000" rIns="108000" bIns="36000" rtlCol="0" anchor="t" anchorCtr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ターゲットが限定される：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手軽にサービスを提供する場合、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SMILES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データの使用にニーズがある顧客しか提供できません。それ以外のデータ（スペクトル、画像データ、テキストデータ、配合比率のテーブルデータ）にも対応するには独自でモデルを組む必要があるり、手間がかかる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>
              <a:buFont typeface="+mj-lt"/>
              <a:buAutoNum type="arabicPeriod"/>
            </a:pP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>
              <a:buFont typeface="+mj-lt"/>
              <a:buAutoNum type="arabicPeriod" startAt="2"/>
            </a:pP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自分で取り組むが場合でもビッグデータが必要：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FM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は大量なデータを学習する必要があります。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SMILES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みたいな分子構造では大量なオープンソースのデータでモデル構築はできますが、現在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ALCHEMISTA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の潜在顧客ではコンパウンド系の顧客が多いため、基本的に大量なデータを持っていません。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>
              <a:buFont typeface="+mj-lt"/>
              <a:buAutoNum type="arabicPeriod" startAt="3"/>
            </a:pP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公開データがない場合、一般化は難しい：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ALCHEMISTA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のような両社で行い、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SMILES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など分子構造データではなく、その他のオープンソースのビッグデータがある場合、</a:t>
            </a:r>
            <a:r>
              <a:rPr kumimoji="1" lang="en-US" altLang="ja-JP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uni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 modal model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を独自で作ることも可能ですが、お客様それぞれお持ちの説明変数が違うため、特注になります。コストは高くなりかねません。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>
              <a:buFont typeface="+mj-lt"/>
              <a:buAutoNum type="arabicPeriod"/>
            </a:pP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>
              <a:buFont typeface="+mj-lt"/>
              <a:buAutoNum type="arabicPeriod" startAt="4"/>
            </a:pP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TEE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制限：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5GB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で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TEE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実行するのは難しい？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342900" indent="-342900">
              <a:buFont typeface="+mj-lt"/>
              <a:buAutoNum type="arabicPeriod"/>
            </a:pP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lang="en" altLang="ja-JP" b="0" dirty="0">
              <a:solidFill>
                <a:schemeClr val="tx1"/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C70640A-F442-44F7-EC30-11A5AA92A728}"/>
              </a:ext>
            </a:extLst>
          </p:cNvPr>
          <p:cNvSpPr txBox="1"/>
          <p:nvPr/>
        </p:nvSpPr>
        <p:spPr>
          <a:xfrm>
            <a:off x="360080" y="4585303"/>
            <a:ext cx="11560574" cy="71903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lIns="108000" tIns="36000" rIns="108000" bIns="36000" rtlCol="0" anchor="t" anchorCtr="0">
            <a:spAutoFit/>
          </a:bodyPr>
          <a:lstStyle/>
          <a:p>
            <a:pPr algn="l"/>
            <a:r>
              <a:rPr kumimoji="1" lang="ja-JP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結論</a:t>
            </a:r>
            <a:endParaRPr kumimoji="1" lang="en-US" altLang="ja-JP" b="1" dirty="0">
              <a:solidFill>
                <a:schemeClr val="tx1">
                  <a:lumMod val="75000"/>
                  <a:lumOff val="2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TEE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での容量自体がクリアできれば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SMILES</a:t>
            </a:r>
            <a:r>
              <a:rPr kumimoji="1" lang="ja-JP" altLang="en-US">
                <a:solidFill>
                  <a:schemeClr val="tx1">
                    <a:lumMod val="75000"/>
                    <a:lumOff val="2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とグラフデータが利用される顧客では手軽にサービスを提供することは可能、そうではない場合データ量、手間、と一般化の観点から見るとハーデルは高い。</a:t>
            </a:r>
          </a:p>
        </p:txBody>
      </p:sp>
    </p:spTree>
    <p:extLst>
      <p:ext uri="{BB962C8B-B14F-4D97-AF65-F5344CB8AC3E}">
        <p14:creationId xmlns:p14="http://schemas.microsoft.com/office/powerpoint/2010/main" val="625178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27EBE937-7A3B-D19E-583D-3B068BF256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8</a:t>
            </a:fld>
            <a:endParaRPr lang="ja-JP" altLang="en-US" dirty="0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1AAD682B-8EE6-31C9-49E2-98F817454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ローカルのスペック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CD109DE-FC37-D71D-FCC8-286448A0404F}"/>
              </a:ext>
            </a:extLst>
          </p:cNvPr>
          <p:cNvSpPr txBox="1"/>
          <p:nvPr/>
        </p:nvSpPr>
        <p:spPr>
          <a:xfrm>
            <a:off x="289932" y="959005"/>
            <a:ext cx="4850479" cy="222713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lIns="108000" tIns="36000" rIns="108000" bIns="36000" rtlCol="0" anchor="t" anchorCtr="0">
            <a:spAutoFit/>
          </a:bodyPr>
          <a:lstStyle/>
          <a:p>
            <a:pPr algn="l"/>
            <a:r>
              <a:rPr lang="ja-JP" altLang="en-US" b="1" u="sng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パソコンスペック</a:t>
            </a:r>
            <a:endParaRPr lang="en-US" altLang="ja-JP" b="1" u="sng" dirty="0">
              <a:solidFill>
                <a:schemeClr val="tx1"/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endParaRPr lang="en-US" altLang="ja-JP" b="0" dirty="0">
              <a:solidFill>
                <a:schemeClr val="tx1"/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lang="ja-JP" altLang="en-US" b="0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・　パソコン：</a:t>
            </a:r>
            <a:r>
              <a:rPr lang="en" altLang="ja-JP" b="0" dirty="0" err="1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MacbookAir</a:t>
            </a:r>
            <a:r>
              <a:rPr lang="en" altLang="ja-JP" b="0" dirty="0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 </a:t>
            </a:r>
          </a:p>
          <a:p>
            <a:pPr algn="l"/>
            <a:r>
              <a:rPr lang="ja-JP" altLang="en-US" b="0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・　チップ：</a:t>
            </a:r>
            <a:r>
              <a:rPr lang="en" altLang="ja-JP" b="0" dirty="0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M1</a:t>
            </a:r>
          </a:p>
          <a:p>
            <a:pPr algn="l"/>
            <a:r>
              <a:rPr lang="ja-JP" altLang="en-US" b="0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・　メモリ：</a:t>
            </a:r>
            <a:r>
              <a:rPr lang="en-US" altLang="ja-JP" b="0" dirty="0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16G</a:t>
            </a:r>
          </a:p>
          <a:p>
            <a:pPr algn="l"/>
            <a:r>
              <a:rPr lang="ja-JP" altLang="en-US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・　ストレージ：</a:t>
            </a:r>
            <a:r>
              <a:rPr lang="en-US" altLang="ja-JP" dirty="0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256G</a:t>
            </a:r>
          </a:p>
          <a:p>
            <a:pPr algn="l"/>
            <a:endParaRPr lang="en-US" altLang="ja-JP" b="0" dirty="0">
              <a:solidFill>
                <a:schemeClr val="tx1"/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lang="ja-JP" altLang="en-US" b="1" u="sng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実行時間</a:t>
            </a:r>
            <a:endParaRPr lang="en-US" altLang="ja-JP" b="1" u="sng" dirty="0">
              <a:solidFill>
                <a:schemeClr val="tx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lang="ja-JP" altLang="en-US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・　</a:t>
            </a:r>
            <a:r>
              <a:rPr lang="en-US" altLang="ja-JP" dirty="0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Single modal model</a:t>
            </a:r>
            <a:r>
              <a:rPr lang="ja-JP" altLang="en-US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　→　</a:t>
            </a:r>
            <a:r>
              <a:rPr lang="en-US" altLang="ja-JP" dirty="0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downstream task: 15</a:t>
            </a:r>
            <a:r>
              <a:rPr lang="ja-JP" altLang="en-US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秒くらい</a:t>
            </a:r>
            <a:endParaRPr lang="en-US" altLang="ja-JP" dirty="0">
              <a:solidFill>
                <a:schemeClr val="tx1"/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algn="l"/>
            <a:r>
              <a:rPr lang="ja-JP" altLang="en-US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・　</a:t>
            </a:r>
            <a:r>
              <a:rPr lang="en-US" altLang="ja-JP" dirty="0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Multi modal model</a:t>
            </a:r>
            <a:r>
              <a:rPr lang="ja-JP" altLang="en-US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　→</a:t>
            </a:r>
            <a:r>
              <a:rPr lang="ja-JP" altLang="en-US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 </a:t>
            </a:r>
            <a:r>
              <a:rPr lang="en-US" altLang="ja-JP" dirty="0">
                <a:solidFill>
                  <a:schemeClr val="tx1"/>
                </a:solidFill>
                <a:effectLst/>
                <a:latin typeface="Yu Gothic UI" panose="020B0500000000000000" pitchFamily="34" charset="-128"/>
                <a:ea typeface="Yu Gothic UI" panose="020B0500000000000000" pitchFamily="34" charset="-128"/>
              </a:rPr>
              <a:t>downstream task</a:t>
            </a:r>
            <a:r>
              <a:rPr lang="en-US" altLang="ja-JP" dirty="0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: 49</a:t>
            </a:r>
            <a:r>
              <a:rPr lang="ja-JP" altLang="en-US">
                <a:solidFill>
                  <a:schemeClr val="tx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秒くらい</a:t>
            </a:r>
            <a:endParaRPr lang="en" altLang="ja-JP" dirty="0">
              <a:solidFill>
                <a:schemeClr val="tx1"/>
              </a:solidFill>
              <a:effectLst/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00763893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NRI Template">
      <a:dk1>
        <a:srgbClr val="000000"/>
      </a:dk1>
      <a:lt1>
        <a:srgbClr val="FFFFFF"/>
      </a:lt1>
      <a:dk2>
        <a:srgbClr val="CCCCCC"/>
      </a:dk2>
      <a:lt2>
        <a:srgbClr val="7F7F7F"/>
      </a:lt2>
      <a:accent1>
        <a:srgbClr val="40647F"/>
      </a:accent1>
      <a:accent2>
        <a:srgbClr val="7AABCC"/>
      </a:accent2>
      <a:accent3>
        <a:srgbClr val="B5D1E2"/>
      </a:accent3>
      <a:accent4>
        <a:srgbClr val="E57E17"/>
      </a:accent4>
      <a:accent5>
        <a:srgbClr val="BF1313"/>
      </a:accent5>
      <a:accent6>
        <a:srgbClr val="005BAC"/>
      </a:accent6>
      <a:hlink>
        <a:srgbClr val="E57E17"/>
      </a:hlink>
      <a:folHlink>
        <a:srgbClr val="BF1313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 w="38100">
          <a:noFill/>
        </a:ln>
      </a:spPr>
      <a:bodyPr wrap="square" lIns="108000" tIns="36000" rIns="108000" bIns="36000" rtlCol="0" anchor="t" anchorCtr="0">
        <a:spAutoFit/>
      </a:bodyPr>
      <a:lstStyle>
        <a:defPPr algn="l">
          <a:defRPr kumimoji="1" smtClean="0">
            <a:solidFill>
              <a:schemeClr val="tx1">
                <a:lumMod val="75000"/>
                <a:lumOff val="25000"/>
              </a:schemeClr>
            </a:solidFill>
            <a:latin typeface="Yu Gothic UI" panose="020B0500000000000000" pitchFamily="34" charset="-128"/>
            <a:ea typeface="Yu Gothic UI" panose="020B0500000000000000" pitchFamily="34" charset="-128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243BB30-19A6-374E-A93C-B81FD6FF1E4B}">
  <we:reference id="wa200005566" version="3.0.0.2" store="ja-JP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53266</TotalTime>
  <Words>1265</Words>
  <Application>Microsoft Macintosh PowerPoint</Application>
  <PresentationFormat>ワイド画面</PresentationFormat>
  <Paragraphs>121</Paragraphs>
  <Slides>9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6" baseType="lpstr">
      <vt:lpstr>Inter</vt:lpstr>
      <vt:lpstr>M PLUS 1p</vt:lpstr>
      <vt:lpstr>Yu Gothic UI</vt:lpstr>
      <vt:lpstr>Meiryo</vt:lpstr>
      <vt:lpstr>Yu Gothic</vt:lpstr>
      <vt:lpstr>Arial</vt:lpstr>
      <vt:lpstr>Template</vt:lpstr>
      <vt:lpstr>PowerPoint プレゼンテーション</vt:lpstr>
      <vt:lpstr>前回の確認事項</vt:lpstr>
      <vt:lpstr>ライセンス体系</vt:lpstr>
      <vt:lpstr>ファイチューニング可能性</vt:lpstr>
      <vt:lpstr>Fused Model サイズ</vt:lpstr>
      <vt:lpstr>PowerPoint プレゼンテーション</vt:lpstr>
      <vt:lpstr>ビジネスモデル（4W1H）</vt:lpstr>
      <vt:lpstr>ビジネスモデル課題点</vt:lpstr>
      <vt:lpstr>ローカルのスペック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IGP-2000027</dc:creator>
  <cp:lastModifiedBy>Uen Tinnlea</cp:lastModifiedBy>
  <cp:revision>311</cp:revision>
  <cp:lastPrinted>2021-08-25T01:17:35Z</cp:lastPrinted>
  <dcterms:created xsi:type="dcterms:W3CDTF">2015-01-28T10:57:14Z</dcterms:created>
  <dcterms:modified xsi:type="dcterms:W3CDTF">2025-03-21T06:04:12Z</dcterms:modified>
</cp:coreProperties>
</file>